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7"/>
  </p:notesMasterIdLst>
  <p:sldIdLst>
    <p:sldId id="256" r:id="rId3"/>
    <p:sldId id="257" r:id="rId4"/>
    <p:sldId id="277" r:id="rId5"/>
    <p:sldId id="291" r:id="rId6"/>
    <p:sldId id="278" r:id="rId7"/>
    <p:sldId id="279" r:id="rId8"/>
    <p:sldId id="280" r:id="rId9"/>
    <p:sldId id="281" r:id="rId10"/>
    <p:sldId id="284" r:id="rId11"/>
    <p:sldId id="292" r:id="rId12"/>
    <p:sldId id="285" r:id="rId13"/>
    <p:sldId id="293" r:id="rId14"/>
    <p:sldId id="282" r:id="rId15"/>
    <p:sldId id="286" r:id="rId16"/>
    <p:sldId id="287" r:id="rId17"/>
    <p:sldId id="283" r:id="rId18"/>
    <p:sldId id="294" r:id="rId19"/>
    <p:sldId id="295" r:id="rId20"/>
    <p:sldId id="288" r:id="rId21"/>
    <p:sldId id="296" r:id="rId22"/>
    <p:sldId id="297" r:id="rId23"/>
    <p:sldId id="289" r:id="rId24"/>
    <p:sldId id="290" r:id="rId25"/>
    <p:sldId id="29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362" autoAdjust="0"/>
  </p:normalViewPr>
  <p:slideViewPr>
    <p:cSldViewPr>
      <p:cViewPr varScale="1">
        <p:scale>
          <a:sx n="223" d="100"/>
          <a:sy n="223" d="100"/>
        </p:scale>
        <p:origin x="-104" y="-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683F3-5E93-4DD4-BF28-42B7B6A20440}" type="datetimeFigureOut">
              <a:rPr lang="en-US" smtClean="0"/>
              <a:t>11/9/12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618D-1560-410D-8CA6-4CEC61A4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618D-1560-410D-8CA6-4CEC61A471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range_rain_main_2010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71500"/>
            <a:ext cx="9144000" cy="38576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07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14450"/>
            <a:ext cx="7772400" cy="1102519"/>
          </a:xfrm>
          <a:prstGeom prst="rect">
            <a:avLst/>
          </a:prstGeom>
        </p:spPr>
        <p:txBody>
          <a:bodyPr anchor="b"/>
          <a:lstStyle>
            <a:lvl1pPr algn="l"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431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1041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85901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9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71450"/>
            <a:ext cx="304800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1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5111750" cy="430887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14450"/>
            <a:ext cx="3124200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8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312" y="1771650"/>
            <a:ext cx="3163888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28700"/>
            <a:ext cx="5105400" cy="2688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5312" y="2196703"/>
            <a:ext cx="3163888" cy="946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2428200"/>
            <a:ext cx="6324600" cy="62865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226700"/>
            <a:ext cx="6324600" cy="62865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1827450"/>
            <a:ext cx="6324600" cy="62865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028950"/>
            <a:ext cx="6324600" cy="62865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6250" y="857250"/>
            <a:ext cx="7620000" cy="3429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4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953000" y="971550"/>
            <a:ext cx="3733800" cy="2686050"/>
          </a:xfrm>
          <a:prstGeom prst="roundRect">
            <a:avLst>
              <a:gd name="adj" fmla="val 49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28701"/>
            <a:ext cx="3505200" cy="2571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1828800" indent="-1828800">
              <a:buFontTx/>
              <a:buNone/>
              <a:defRPr sz="1600">
                <a:solidFill>
                  <a:schemeClr val="bg1"/>
                </a:solidFill>
              </a:defRPr>
            </a:lvl2pPr>
            <a:lvl3pPr marL="1828800" indent="-1828800">
              <a:buFontTx/>
              <a:buNone/>
              <a:defRPr sz="1600">
                <a:solidFill>
                  <a:schemeClr val="bg1"/>
                </a:solidFill>
              </a:defRPr>
            </a:lvl3pPr>
            <a:lvl4pPr marL="1828800" indent="-182880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-182880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28701"/>
            <a:ext cx="3429000" cy="2571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1"/>
            <a:ext cx="2743200" cy="2000249"/>
          </a:xfrm>
          <a:prstGeom prst="rect">
            <a:avLst/>
          </a:prstGeo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2286001"/>
            <a:ext cx="2743200" cy="2000249"/>
          </a:xfrm>
          <a:prstGeom prst="rect">
            <a:avLst/>
          </a:prstGeo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2286001"/>
            <a:ext cx="2743200" cy="2000249"/>
          </a:xfrm>
          <a:prstGeom prst="rect">
            <a:avLst/>
          </a:prstGeo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lang="en-US" sz="18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800101"/>
            <a:ext cx="2743200" cy="1428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800101"/>
            <a:ext cx="2667000" cy="1428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800101"/>
            <a:ext cx="2743200" cy="1428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_rain_main_2010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71500"/>
            <a:ext cx="9144000" cy="38576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07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0" y="971551"/>
            <a:ext cx="7924800" cy="3623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"/>
            <a:ext cx="79248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9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4279799" y="1028700"/>
            <a:ext cx="4092677" cy="160734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bg1">
                <a:alpha val="3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85801" y="2057400"/>
            <a:ext cx="4092677" cy="1600200"/>
          </a:xfrm>
          <a:prstGeom prst="roundRect">
            <a:avLst/>
          </a:prstGeom>
          <a:solidFill>
            <a:schemeClr val="tx2">
              <a:lumMod val="75000"/>
              <a:alpha val="53000"/>
            </a:schemeClr>
          </a:solidFill>
          <a:ln>
            <a:solidFill>
              <a:schemeClr val="bg1">
                <a:alpha val="3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17638" y="857250"/>
            <a:ext cx="34290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1"/>
            <a:ext cx="3810000" cy="1543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778477" y="2628900"/>
            <a:ext cx="3429000" cy="1485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90600" y="2171700"/>
            <a:ext cx="3429000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0" y="1257300"/>
            <a:ext cx="3048000" cy="19431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1041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85901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1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71450"/>
            <a:ext cx="304800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1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5111750" cy="430887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14450"/>
            <a:ext cx="3124200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312" y="1771650"/>
            <a:ext cx="3163888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28700"/>
            <a:ext cx="5105400" cy="2688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5312" y="2196703"/>
            <a:ext cx="3163888" cy="946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6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in_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08"/>
            <a:ext cx="9144000" cy="3857625"/>
          </a:xfrm>
          <a:prstGeom prst="rect">
            <a:avLst/>
          </a:prstGeom>
        </p:spPr>
      </p:pic>
      <p:pic>
        <p:nvPicPr>
          <p:cNvPr id="9" name="botto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14450"/>
            <a:ext cx="7772400" cy="1102519"/>
          </a:xfrm>
          <a:prstGeom prst="rect">
            <a:avLst/>
          </a:prstGeom>
        </p:spPr>
        <p:txBody>
          <a:bodyPr anchor="b"/>
          <a:lstStyle>
            <a:lvl1pPr algn="l"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431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in_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08"/>
            <a:ext cx="9144000" cy="3857625"/>
          </a:xfrm>
          <a:prstGeom prst="rect">
            <a:avLst/>
          </a:prstGeom>
        </p:spPr>
      </p:pic>
      <p:pic>
        <p:nvPicPr>
          <p:cNvPr id="8" name="botto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9" name="top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0" name="top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ottom_swish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0" y="971551"/>
            <a:ext cx="7924800" cy="3623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114300"/>
            <a:ext cx="79248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07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ottom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24" name="top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25" name="top_swish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bottom_swish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8229600" cy="368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3200" kern="1200" dirty="0" smtClean="0">
          <a:ln>
            <a:solidFill>
              <a:schemeClr val="accent3">
                <a:lumMod val="50000"/>
              </a:schemeClr>
            </a:solidFill>
          </a:ln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07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ottom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24" name="top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25" name="top_swish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bottom_swish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8229600" cy="368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3200" kern="1200" dirty="0" smtClean="0">
          <a:ln>
            <a:solidFill>
              <a:schemeClr val="accent3">
                <a:lumMod val="50000"/>
              </a:schemeClr>
            </a:solidFill>
          </a:ln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7781"/>
            <a:ext cx="7772400" cy="1102519"/>
          </a:xfrm>
        </p:spPr>
        <p:txBody>
          <a:bodyPr/>
          <a:lstStyle/>
          <a:p>
            <a:r>
              <a:rPr lang="en-US" dirty="0" smtClean="0"/>
              <a:t>SAVE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The Easy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W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050" name="Picture 2" descr="C:\Users\Jennifer\AppData\Local\Microsoft\Windows\Temporary Internet Files\Content.IE5\5GAZQ9XS\money_in_light_pc_1600_clr_30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067"/>
            <a:ext cx="2693247" cy="52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nnifer\AppData\Local\Microsoft\Windows\Temporary Internet Files\Content.IE5\5GAZQ9XS\dollar_power_cord_1600_clr_7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2095081"/>
            <a:ext cx="5065923" cy="32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0" y="666750"/>
            <a:ext cx="7924800" cy="362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Our Energy Saving Unit: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Saves You Up to 25% or More On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     Your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nergy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ill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onth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Protects Your Motors &amp; Appliances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rom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     Power Surges!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00573" y="133350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Solution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8000">
              <a:schemeClr val="accent2"/>
            </a:gs>
            <a:gs pos="4000">
              <a:schemeClr val="accent5"/>
            </a:gs>
            <a:gs pos="37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209550"/>
            <a:ext cx="8229600" cy="857250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733550"/>
            <a:ext cx="4343400" cy="29718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t"/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When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Motors </a:t>
            </a: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in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Your </a:t>
            </a: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H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ome </a:t>
            </a: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urn On:</a:t>
            </a:r>
          </a:p>
          <a:p>
            <a:pPr fontAlgn="t"/>
            <a:endParaRPr lang="en-US" sz="1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  <a:p>
            <a:pPr marL="342900" indent="-342900" fontAlgn="t">
              <a:buFont typeface="Arial"/>
              <a:buChar char="•"/>
            </a:pP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Power is Demanded from your Power Company</a:t>
            </a:r>
          </a:p>
          <a:p>
            <a:pPr fontAlgn="t"/>
            <a:endParaRPr lang="en-US" sz="1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  <a:p>
            <a:pPr marL="342900" indent="-342900" fontAlgn="t">
              <a:buFont typeface="Arial"/>
              <a:buChar char="•"/>
            </a:pP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This </a:t>
            </a: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demand of power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goes </a:t>
            </a: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through the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wiring </a:t>
            </a: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on your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property. </a:t>
            </a:r>
            <a:endParaRPr lang="en-US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  <a:p>
            <a:pPr fontAlgn="t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200150"/>
            <a:ext cx="4040188" cy="481013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Inefficient System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102225" y="1200150"/>
            <a:ext cx="4041775" cy="481013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Company Benefits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8200" y="1733550"/>
            <a:ext cx="4495800" cy="2971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Throughout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rocess: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Wiring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Home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eats Up &amp; Strains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Motor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Wiring.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Heat Generated From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rocess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Called Watts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inefficient motors in your home run, there is lost energy that you are billed for by your energy company. </a:t>
            </a:r>
          </a:p>
        </p:txBody>
      </p:sp>
      <p:sp>
        <p:nvSpPr>
          <p:cNvPr id="4" name="Striped Right Arrow 3"/>
          <p:cNvSpPr/>
          <p:nvPr/>
        </p:nvSpPr>
        <p:spPr>
          <a:xfrm rot="10800000">
            <a:off x="2971800" y="1123950"/>
            <a:ext cx="1295400" cy="60960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3352800" y="1123950"/>
            <a:ext cx="1295400" cy="60960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 animBg="1"/>
      <p:bldP spid="2" grpId="1" build="p" animBg="1"/>
      <p:bldP spid="5" grpId="0" build="p"/>
      <p:bldP spid="5" grpId="1" build="p"/>
      <p:bldP spid="6" grpId="0" build="p"/>
      <p:bldP spid="7" grpId="0" build="p" animBg="1"/>
      <p:bldP spid="4" grpId="0" animBg="1"/>
      <p:bldP spid="4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609600" y="1352550"/>
            <a:ext cx="7620000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Inefficient Motors In Your Home or Business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Run: </a:t>
            </a:r>
          </a:p>
          <a:p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Are Billed (For That Inefficiency or Lost Energy)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 MONTH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by your Energy Provider.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914400" y="209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How does it work?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Our Product</a:t>
            </a:r>
            <a:endParaRPr lang="en-US" sz="3600" dirty="0"/>
          </a:p>
        </p:txBody>
      </p:sp>
      <p:pic>
        <p:nvPicPr>
          <p:cNvPr id="2" name="Picture 1" descr="singleph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3550"/>
            <a:ext cx="1370100" cy="1370100"/>
          </a:xfrm>
          <a:prstGeom prst="rect">
            <a:avLst/>
          </a:prstGeom>
        </p:spPr>
      </p:pic>
      <p:pic>
        <p:nvPicPr>
          <p:cNvPr id="4" name="Picture 3" descr="3ph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4950"/>
            <a:ext cx="2002190" cy="2002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97155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Businesses: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1239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Homes: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0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819400" y="1009650"/>
            <a:ext cx="6324600" cy="3505200"/>
          </a:xfrm>
        </p:spPr>
        <p:txBody>
          <a:bodyPr>
            <a:norm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Our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Power Saving Unit: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Recycles (Otherwise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ost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nergy/Watts)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Releases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ack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our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otor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W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hen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eeded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Reduces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he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mount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f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eat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he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W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ires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nd 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otors In Your Home or Business.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Thus Lowering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our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lectricity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ill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and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Lengthening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the life of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your motors.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What can we do for you?</a:t>
            </a:r>
            <a:endParaRPr lang="en-US" dirty="0"/>
          </a:p>
        </p:txBody>
      </p:sp>
      <p:pic>
        <p:nvPicPr>
          <p:cNvPr id="8194" name="Picture 2" descr="C:\Users\Jennifer\AppData\Local\Microsoft\Windows\Temporary Internet Files\Content.IE5\GEVG8OYJ\electrician_plug_it_in_anim_500_clr_8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857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8000">
              <a:schemeClr val="accent2"/>
            </a:gs>
            <a:gs pos="4000">
              <a:schemeClr val="accent5"/>
            </a:gs>
            <a:gs pos="37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742950"/>
            <a:ext cx="8991600" cy="3851275"/>
          </a:xfrm>
        </p:spPr>
        <p:txBody>
          <a:bodyPr numCol="2"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have: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Central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Conditioner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Pool Pumps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Heat Pumps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Refrigerator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Freezer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Washer/Dryer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Ceiling Fans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T-12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Fluorescent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Lighting Ballast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Tools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Elevators, Escalators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Anything 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Copper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indings That Create Electromagnetic Fields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Do I Have Motors on My Property?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8000">
              <a:schemeClr val="accent2"/>
            </a:gs>
            <a:gs pos="4000">
              <a:schemeClr val="accent5"/>
            </a:gs>
            <a:gs pos="37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742950"/>
            <a:ext cx="8458200" cy="4114800"/>
          </a:xfrm>
        </p:spPr>
        <p:txBody>
          <a:bodyPr/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This Equipment Safety Certified?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Yes, Underwriters Laboratories inspects our facility randomly several times a year to ensure all our models meet all safety standards. Our UL &amp; </a:t>
            </a:r>
            <a:r>
              <a:rPr lang="en-US" sz="1800" dirty="0" err="1">
                <a:solidFill>
                  <a:schemeClr val="bg1"/>
                </a:solidFill>
              </a:rPr>
              <a:t>C</a:t>
            </a:r>
            <a:r>
              <a:rPr lang="en-US" sz="1800" dirty="0" err="1" smtClean="0">
                <a:solidFill>
                  <a:schemeClr val="bg1"/>
                </a:solidFill>
              </a:rPr>
              <a:t>uL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file number is E342228.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 fontAlgn="t">
              <a:buFont typeface="Arial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33350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may have some 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19200" y="133350"/>
            <a:ext cx="784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 may have some questions…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0" y="742950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t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You Have Product Liability Insurance?</a:t>
            </a:r>
          </a:p>
          <a:p>
            <a:pPr fontAlgn="t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Yes, </a:t>
            </a:r>
            <a:r>
              <a:rPr lang="en-US" dirty="0" smtClean="0">
                <a:solidFill>
                  <a:schemeClr val="bg1"/>
                </a:solidFill>
              </a:rPr>
              <a:t>We As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Product Manufacturer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arry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$2M </a:t>
            </a:r>
            <a:r>
              <a:rPr lang="en-US" dirty="0" smtClean="0">
                <a:solidFill>
                  <a:schemeClr val="bg1"/>
                </a:solidFill>
              </a:rPr>
              <a:t>Dollar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olicy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rotect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ou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nd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our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oved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nes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fontAlgn="t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19200" y="133350"/>
            <a:ext cx="784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 may have some questions…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0" y="742950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Much Will I Save?</a:t>
            </a:r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Savings Varies on Many Factors Such As: Age of Motors, Age of Wiring in Your Home or Business, How Many Hours You Run the Motors Each Day, etc.  </a:t>
            </a:r>
          </a:p>
          <a:p>
            <a:pPr fontAlgn="t"/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Each Property Is Different.  The Average Our Customers are Reporting is 10-15% but Again this depends on the Factors Above.  Some Have Seen More Savings Than This But Is Not The Average. This is Why We Offer A Satisfaction Guarantee!  If You Are Not Happy For ANY Reason, Then Neither </a:t>
            </a:r>
            <a:r>
              <a:rPr lang="en-US" sz="1800" dirty="0">
                <a:solidFill>
                  <a:schemeClr val="bg1"/>
                </a:solidFill>
              </a:rPr>
              <a:t>A</a:t>
            </a:r>
            <a:r>
              <a:rPr lang="en-US" sz="1800" dirty="0" smtClean="0">
                <a:solidFill>
                  <a:schemeClr val="bg1"/>
                </a:solidFill>
              </a:rPr>
              <a:t>re We!</a:t>
            </a:r>
          </a:p>
          <a:p>
            <a:pPr marL="285750" indent="-285750" fontAlgn="t">
              <a:buFont typeface="Arial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Hear What Our Customers Are Saying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1428750"/>
            <a:ext cx="62484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“The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LOWEST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Electric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Bought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ouse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2009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!!!- THANKS!”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9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Why do I need to save energy?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08653" y="1200150"/>
            <a:ext cx="4635347" cy="24038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"Over 16 Billion Dollars of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Electricity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is unusable energy,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but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billable in the U.S."</a:t>
            </a:r>
          </a:p>
          <a:p>
            <a:pPr algn="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-US Department of Energy</a:t>
            </a:r>
          </a:p>
        </p:txBody>
      </p:sp>
      <p:pic>
        <p:nvPicPr>
          <p:cNvPr id="3074" name="Picture 2" descr="C:\Users\Jennifer\AppData\Local\Microsoft\Windows\Temporary Internet Files\Content.IE5\GEVG8OYJ\plugging_in_cord_outlet_1600_clr_85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711"/>
            <a:ext cx="4384431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19200" y="114300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Hear What Our Customers Are Saying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1200150"/>
            <a:ext cx="7239000" cy="259080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 Electric Bill was cut in half!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Great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roduct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Great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rice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Easy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Install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Brother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Law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He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Wants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fter I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old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uch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Save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Electric Bill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Unit Paid For Itself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irst Month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3850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19200" y="114300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Hear What Our Customers Are Saying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1276350"/>
            <a:ext cx="5867400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Installed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elieve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oney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ack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 days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!“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 algn="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Mike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R.,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21588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52550"/>
            <a:ext cx="7924800" cy="2209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Save a Ton of Money on Your Energy Bill!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Extend the Life of the Appliances &amp; Expensive Motors on your Property Now!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Reduce Your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arbon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ootprint Affecting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enerations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Start Seeing A Difference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53245"/>
            <a:ext cx="6172200" cy="239970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 Narrow"/>
                <a:cs typeface="Arial Narrow"/>
              </a:rPr>
              <a:t>START SAVING MONEY </a:t>
            </a:r>
            <a:br>
              <a:rPr lang="en-US" sz="3200" dirty="0" smtClean="0">
                <a:latin typeface="Arial Narrow"/>
                <a:cs typeface="Arial Narrow"/>
              </a:rPr>
            </a:br>
            <a:r>
              <a:rPr lang="en-US" sz="3200" dirty="0" smtClean="0">
                <a:latin typeface="Arial Narrow"/>
                <a:cs typeface="Arial Narrow"/>
              </a:rPr>
              <a:t>&amp; Reduce Your </a:t>
            </a:r>
            <a:br>
              <a:rPr lang="en-US" sz="3200" dirty="0" smtClean="0">
                <a:latin typeface="Arial Narrow"/>
                <a:cs typeface="Arial Narrow"/>
              </a:rPr>
            </a:br>
            <a:r>
              <a:rPr lang="en-US" sz="3200" dirty="0" smtClean="0">
                <a:latin typeface="Arial Narrow"/>
                <a:cs typeface="Arial Narrow"/>
              </a:rPr>
              <a:t>Energy Usage NOW!</a:t>
            </a:r>
            <a:br>
              <a:rPr lang="en-US" sz="3200" dirty="0" smtClean="0">
                <a:latin typeface="Arial Narrow"/>
                <a:cs typeface="Arial Narrow"/>
              </a:rPr>
            </a:br>
            <a:endParaRPr lang="en-US" sz="3200" dirty="0">
              <a:latin typeface="Arial Narrow"/>
              <a:cs typeface="Arial Narrow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150" y="666750"/>
            <a:ext cx="7772400" cy="11251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couldn’t be easier…..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C:\Users\Jennifer\AppData\Local\Microsoft\Windows\Temporary Internet Files\Content.IE5\XIW1KWCA\stick_figure_energy_piggy_bank_500_clr_46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950"/>
            <a:ext cx="23774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14550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Phone: (your Phone Number Here)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71550"/>
            <a:ext cx="7772400" cy="9143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Contact: (YOUR NAME HERE)</a:t>
            </a:r>
          </a:p>
        </p:txBody>
      </p:sp>
    </p:spTree>
    <p:extLst>
      <p:ext uri="{BB962C8B-B14F-4D97-AF65-F5344CB8AC3E}">
        <p14:creationId xmlns:p14="http://schemas.microsoft.com/office/powerpoint/2010/main" val="20286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123950"/>
            <a:ext cx="8610600" cy="362267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Up to 25% or More of the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nergy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ou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P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ay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F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or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G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oes Unused</a:t>
            </a:r>
          </a:p>
          <a:p>
            <a:endParaRPr lang="en-US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40-60% of 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Your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P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ower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ill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omes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from 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Heating/Cooling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osts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/>
              <a:t>Why do I need to save energy?</a:t>
            </a:r>
          </a:p>
        </p:txBody>
      </p:sp>
    </p:spTree>
    <p:extLst>
      <p:ext uri="{BB962C8B-B14F-4D97-AF65-F5344CB8AC3E}">
        <p14:creationId xmlns:p14="http://schemas.microsoft.com/office/powerpoint/2010/main" val="25448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19200" y="114300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do I need to save energy?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1123951"/>
            <a:ext cx="8610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Most Electric Motors Run at 80% Efficiency or Less</a:t>
            </a:r>
          </a:p>
          <a:p>
            <a:endParaRPr lang="en-US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Considerable Savings Can Be Achieved By Reducing The Cost of Running Electric Motors According to NASA &amp; US Department of Energy Research</a:t>
            </a: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260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71550"/>
            <a:ext cx="6019800" cy="2971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1960’s - .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019/kwh 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1970’s - .044/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kwh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(Energy Crisis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)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2000’s - .10+ /kwh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COSTS ARE SKYROCKETING!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Electricity Costs</a:t>
            </a:r>
            <a:endParaRPr lang="en-US" dirty="0"/>
          </a:p>
        </p:txBody>
      </p:sp>
      <p:pic>
        <p:nvPicPr>
          <p:cNvPr id="4098" name="Picture 2" descr="C:\Users\Jennifer\AppData\Local\Microsoft\Windows\Temporary Internet Files\Content.IE5\D5D8DVJI\magnified_money_1600_clr_87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635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33600" y="1200150"/>
            <a:ext cx="6324600" cy="259080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Global Warming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I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s A REAL THREAT!</a:t>
            </a:r>
          </a:p>
          <a:p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Reap Financial Benefits </a:t>
            </a:r>
            <a:r>
              <a:rPr lang="en-US" sz="3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NOW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 While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Also Saving Our Planet </a:t>
            </a: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Energy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Efficiency is an Investment In </a:t>
            </a:r>
            <a:r>
              <a:rPr lang="en-US" sz="3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YOUR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 Future </a:t>
            </a: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Go Green By Reducing Your Carbon Footprint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Save Energy, Save The Earth</a:t>
            </a:r>
            <a:endParaRPr lang="en-US" dirty="0"/>
          </a:p>
        </p:txBody>
      </p:sp>
      <p:pic>
        <p:nvPicPr>
          <p:cNvPr id="5122" name="Picture 2" descr="C:\Users\Jennifer\AppData\Local\Microsoft\Windows\Temporary Internet Files\Content.IE5\XIW1KWCA\world_energy_500_clr_78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890"/>
            <a:ext cx="2146935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0" y="895350"/>
            <a:ext cx="8382000" cy="3622675"/>
          </a:xfrm>
        </p:spPr>
        <p:txBody>
          <a:bodyPr>
            <a:normAutofit/>
          </a:bodyPr>
          <a:lstStyle/>
          <a:p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Electrical Engineer ($150/</a:t>
            </a:r>
            <a:r>
              <a:rPr lang="en-US" sz="2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hr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Adjusts Motors, Compressors or Power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P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anels Individually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Designs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U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nit For Each Inductive Load or Panel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Manufactures to SPEC for Each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otor or Panel Through A Contract With A Separate Company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Hire an Electrician to Install Equipment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TOTAL COST IS NOT WORKABLE= $30,000-$150,000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Costly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660" y="971550"/>
            <a:ext cx="71904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Would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ake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ears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ee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eturn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hat 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nvestment!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666750"/>
            <a:ext cx="7924800" cy="36226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Our Energy Saving Unit: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Made Right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ere in the USA!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Designed to Make the Motors in Your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ome or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    Business more efficient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19200" y="114300"/>
            <a:ext cx="7924800" cy="857250"/>
          </a:xfrm>
        </p:spPr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pic>
        <p:nvPicPr>
          <p:cNvPr id="6146" name="Picture 2" descr="C:\Users\Jennifer\AppData\Local\Microsoft\Windows\Temporary Internet Files\Content.IE5\5GAZQ9XS\dollar_power_cord_1600_clr_76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5071" y="2800350"/>
            <a:ext cx="3975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resenterMedia.com Animated Green Rain">
  <a:themeElements>
    <a:clrScheme name="Green Rain">
      <a:dk1>
        <a:sysClr val="windowText" lastClr="000000"/>
      </a:dk1>
      <a:lt1>
        <a:sysClr val="window" lastClr="FFFFFF"/>
      </a:lt1>
      <a:dk2>
        <a:srgbClr val="233418"/>
      </a:dk2>
      <a:lt2>
        <a:srgbClr val="C9DFBB"/>
      </a:lt2>
      <a:accent1>
        <a:srgbClr val="8CC442"/>
      </a:accent1>
      <a:accent2>
        <a:srgbClr val="507636"/>
      </a:accent2>
      <a:accent3>
        <a:srgbClr val="B7C341"/>
      </a:accent3>
      <a:accent4>
        <a:srgbClr val="BBDC8F"/>
      </a:accent4>
      <a:accent5>
        <a:srgbClr val="60C341"/>
      </a:accent5>
      <a:accent6>
        <a:srgbClr val="838383"/>
      </a:accent6>
      <a:hlink>
        <a:srgbClr val="000000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Green Rain">
  <a:themeElements>
    <a:clrScheme name="Green Rain">
      <a:dk1>
        <a:sysClr val="windowText" lastClr="000000"/>
      </a:dk1>
      <a:lt1>
        <a:sysClr val="window" lastClr="FFFFFF"/>
      </a:lt1>
      <a:dk2>
        <a:srgbClr val="233418"/>
      </a:dk2>
      <a:lt2>
        <a:srgbClr val="C9DFBB"/>
      </a:lt2>
      <a:accent1>
        <a:srgbClr val="8CC442"/>
      </a:accent1>
      <a:accent2>
        <a:srgbClr val="507636"/>
      </a:accent2>
      <a:accent3>
        <a:srgbClr val="B7C341"/>
      </a:accent3>
      <a:accent4>
        <a:srgbClr val="BBDC8F"/>
      </a:accent4>
      <a:accent5>
        <a:srgbClr val="60C341"/>
      </a:accent5>
      <a:accent6>
        <a:srgbClr val="838383"/>
      </a:accent6>
      <a:hlink>
        <a:srgbClr val="000000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911</Words>
  <Application>Microsoft Macintosh PowerPoint</Application>
  <PresentationFormat>On-screen Show (16:9)</PresentationFormat>
  <Paragraphs>129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PresenterMedia.com Animated Green Rain</vt:lpstr>
      <vt:lpstr>PresenterMedia.com Static Green Rain</vt:lpstr>
      <vt:lpstr>SAVE ENERGY</vt:lpstr>
      <vt:lpstr>Why do I need to save energy?</vt:lpstr>
      <vt:lpstr>Why do I need to save energy?</vt:lpstr>
      <vt:lpstr>PowerPoint Presentation</vt:lpstr>
      <vt:lpstr>Electricity Costs</vt:lpstr>
      <vt:lpstr>Save Energy, Save The Earth</vt:lpstr>
      <vt:lpstr>Costly Solution</vt:lpstr>
      <vt:lpstr>PowerPoint Presentation</vt:lpstr>
      <vt:lpstr>The Solution</vt:lpstr>
      <vt:lpstr>PowerPoint Presentation</vt:lpstr>
      <vt:lpstr>How does it work?</vt:lpstr>
      <vt:lpstr>PowerPoint Presentation</vt:lpstr>
      <vt:lpstr>Our Product</vt:lpstr>
      <vt:lpstr>What can we do for you?</vt:lpstr>
      <vt:lpstr>Do I Have Motors on My Property?</vt:lpstr>
      <vt:lpstr>You may have some questions…</vt:lpstr>
      <vt:lpstr>PowerPoint Presentation</vt:lpstr>
      <vt:lpstr>PowerPoint Presentation</vt:lpstr>
      <vt:lpstr>Hear What Our Customers Are Saying</vt:lpstr>
      <vt:lpstr>PowerPoint Presentation</vt:lpstr>
      <vt:lpstr>PowerPoint Presentation</vt:lpstr>
      <vt:lpstr>Start Seeing A Difference Today!</vt:lpstr>
      <vt:lpstr>START SAVING MONEY  &amp; Reduce Your  Energy Usage NOW! </vt:lpstr>
      <vt:lpstr>Phone: (your Phone Number Here)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PresenterMedia.com;support@presentermedia.com</dc:creator>
  <cp:lastModifiedBy>Glenn Hough</cp:lastModifiedBy>
  <cp:revision>81</cp:revision>
  <dcterms:created xsi:type="dcterms:W3CDTF">2010-02-02T21:33:18Z</dcterms:created>
  <dcterms:modified xsi:type="dcterms:W3CDTF">2012-11-09T22:05:52Z</dcterms:modified>
</cp:coreProperties>
</file>